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10" dt="2026-10-06T18:18:25.072"/>
    <p1510:client id="{91758030-B3D1-16CD-E4FB-5330CAC8415B}" v="137" dt="2026-10-06T19:59:20.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83" autoAdjust="0"/>
    <p:restoredTop sz="94660"/>
  </p:normalViewPr>
  <p:slideViewPr>
    <p:cSldViewPr snapToGrid="0">
      <p:cViewPr varScale="1">
        <p:scale>
          <a:sx n="67" d="100"/>
          <a:sy n="67" d="100"/>
        </p:scale>
        <p:origin x="54"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dirty="0"/>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059566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084036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701019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997245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F1FA7AC5-6045-4418-8E60-F48788734473}"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765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Date Placeholder 2"/>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776992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3240958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dirty="0"/>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7"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532615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dirty="0"/>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893636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F1FA7AC5-6045-4418-8E60-F48788734473}"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996884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dirty="0"/>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913845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dirty="0"/>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dirty="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23685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965320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84742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dirty="0"/>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293310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20406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dirty="0"/>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1FA7AC5-6045-4418-8E60-F48788734473}"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1CAF9-4461-454A-B702-D536C3775752}" type="slidenum">
              <a:rPr lang="en-US" smtClean="0"/>
              <a:t>‹#›</a:t>
            </a:fld>
            <a:endParaRPr lang="en-US"/>
          </a:p>
        </p:txBody>
      </p:sp>
    </p:spTree>
    <p:extLst>
      <p:ext uri="{BB962C8B-B14F-4D97-AF65-F5344CB8AC3E}">
        <p14:creationId xmlns:p14="http://schemas.microsoft.com/office/powerpoint/2010/main" val="1099969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1FA7AC5-6045-4418-8E60-F48788734473}" type="datetimeFigureOut">
              <a:rPr lang="en-US" smtClean="0"/>
              <a:t>10/6/2026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C71CAF9-4461-454A-B702-D536C3775752}" type="slidenum">
              <a:rPr lang="en-US" smtClean="0"/>
              <a:t>‹#›</a:t>
            </a:fld>
            <a:endParaRPr lang="en-US"/>
          </a:p>
        </p:txBody>
      </p:sp>
    </p:spTree>
    <p:extLst>
      <p:ext uri="{BB962C8B-B14F-4D97-AF65-F5344CB8AC3E}">
        <p14:creationId xmlns:p14="http://schemas.microsoft.com/office/powerpoint/2010/main" val="11477095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Week 13 CIS 215</a:t>
            </a:r>
          </a:p>
        </p:txBody>
      </p:sp>
      <p:sp>
        <p:nvSpPr>
          <p:cNvPr id="3" name="Subtitle 2"/>
          <p:cNvSpPr>
            <a:spLocks noGrp="1"/>
          </p:cNvSpPr>
          <p:nvPr>
            <p:ph type="subTitle" idx="1"/>
          </p:nvPr>
        </p:nvSpPr>
        <p:spPr/>
        <p:txBody>
          <a:bodyPr/>
          <a:lstStyle/>
          <a:p>
            <a:r>
              <a:rPr lang="en-US" dirty="0"/>
              <a:t>Hardening systems</a:t>
            </a:r>
          </a:p>
        </p:txBody>
      </p:sp>
    </p:spTree>
    <p:extLst>
      <p:ext uri="{BB962C8B-B14F-4D97-AF65-F5344CB8AC3E}">
        <p14:creationId xmlns:p14="http://schemas.microsoft.com/office/powerpoint/2010/main" val="415708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Is the Attack Surface?</a:t>
            </a:r>
          </a:p>
        </p:txBody>
      </p:sp>
      <p:sp>
        <p:nvSpPr>
          <p:cNvPr id="3" name="Content Placeholder 2"/>
          <p:cNvSpPr>
            <a:spLocks noGrp="1"/>
          </p:cNvSpPr>
          <p:nvPr>
            <p:ph idx="1"/>
          </p:nvPr>
        </p:nvSpPr>
        <p:spPr>
          <a:xfrm>
            <a:off x="1103312" y="1966654"/>
            <a:ext cx="4144504" cy="4281745"/>
          </a:xfrm>
        </p:spPr>
        <p:txBody>
          <a:bodyPr/>
          <a:lstStyle/>
          <a:p>
            <a:r>
              <a:t>Every open port, service, account and app is a way in</a:t>
            </a:r>
          </a:p>
          <a:p>
            <a:r>
              <a:t>Less running means less to attack</a:t>
            </a:r>
          </a:p>
        </p:txBody>
      </p:sp>
      <p:pic>
        <p:nvPicPr>
          <p:cNvPr id="4" name="Picture 3" descr="Meme-style photograph shows Willy Wonka, with captions “TELL ME ABOUT THE SECURITY STACK” and “PROTECTING YOUR VIBE CODED SAAS.” Humorous tech-security context portrays confident questioning and protection of a vibe-coded software product.">
            <a:extLst>
              <a:ext uri="{FF2B5EF4-FFF2-40B4-BE49-F238E27FC236}">
                <a16:creationId xmlns:a16="http://schemas.microsoft.com/office/drawing/2014/main" id="{97049AC4-AC87-5F19-64B2-0ADFA5B640D6}"/>
              </a:ext>
            </a:extLst>
          </p:cNvPr>
          <p:cNvPicPr>
            <a:picLocks noChangeAspect="1"/>
          </p:cNvPicPr>
          <p:nvPr/>
        </p:nvPicPr>
        <p:blipFill>
          <a:blip r:embed="rId2"/>
          <a:stretch>
            <a:fillRect/>
          </a:stretch>
        </p:blipFill>
        <p:spPr>
          <a:xfrm>
            <a:off x="5756335" y="1151178"/>
            <a:ext cx="4388689" cy="523138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Out-of-the-Box Is Not Secure</a:t>
            </a:r>
          </a:p>
        </p:txBody>
      </p:sp>
      <p:sp>
        <p:nvSpPr>
          <p:cNvPr id="3" name="Content Placeholder 2"/>
          <p:cNvSpPr>
            <a:spLocks noGrp="1"/>
          </p:cNvSpPr>
          <p:nvPr>
            <p:ph idx="1"/>
          </p:nvPr>
        </p:nvSpPr>
        <p:spPr>
          <a:xfrm>
            <a:off x="1103312" y="1991958"/>
            <a:ext cx="3104541" cy="4256441"/>
          </a:xfrm>
        </p:spPr>
        <p:txBody>
          <a:bodyPr/>
          <a:lstStyle/>
          <a:p>
            <a:r>
              <a:t>Default passwords, default accounts, unneeded services</a:t>
            </a:r>
          </a:p>
          <a:p>
            <a:r>
              <a:t>Vendors aim for "easy to set up", not "secure"</a:t>
            </a:r>
          </a:p>
          <a:p>
            <a:r>
              <a:t>Example: IoT devices with default admin logins</a:t>
            </a:r>
          </a:p>
        </p:txBody>
      </p:sp>
      <p:pic>
        <p:nvPicPr>
          <p:cNvPr id="4" name="Picture 3" descr="Four-panel cartoon meme depicts a company waving after getting breached while “INFOSEC COMMUNITY” reaches from surrounding water. Blue ocean, pink sky, bold white captions, and final submerged-hand panel portray cybersecurity community abandoning breached company.&#10;&#10;">
            <a:extLst>
              <a:ext uri="{FF2B5EF4-FFF2-40B4-BE49-F238E27FC236}">
                <a16:creationId xmlns:a16="http://schemas.microsoft.com/office/drawing/2014/main" id="{A2D64D34-5C99-D0F4-51CA-45AEF0CBB45C}"/>
              </a:ext>
            </a:extLst>
          </p:cNvPr>
          <p:cNvPicPr>
            <a:picLocks noChangeAspect="1"/>
          </p:cNvPicPr>
          <p:nvPr/>
        </p:nvPicPr>
        <p:blipFill>
          <a:blip r:embed="rId2"/>
          <a:stretch>
            <a:fillRect/>
          </a:stretch>
        </p:blipFill>
        <p:spPr>
          <a:xfrm>
            <a:off x="4726557" y="1717196"/>
            <a:ext cx="5326810" cy="434375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Disabling Unnecessary Services</a:t>
            </a:r>
          </a:p>
        </p:txBody>
      </p:sp>
      <p:sp>
        <p:nvSpPr>
          <p:cNvPr id="3" name="Content Placeholder 2"/>
          <p:cNvSpPr>
            <a:spLocks noGrp="1"/>
          </p:cNvSpPr>
          <p:nvPr>
            <p:ph idx="1"/>
          </p:nvPr>
        </p:nvSpPr>
        <p:spPr>
          <a:xfrm>
            <a:off x="1103312" y="2052918"/>
            <a:ext cx="4992768" cy="4195481"/>
          </a:xfrm>
        </p:spPr>
        <p:txBody>
          <a:bodyPr vert="horz" lIns="91440" tIns="45720" rIns="91440" bIns="45720" rtlCol="0" anchor="t">
            <a:normAutofit/>
          </a:bodyPr>
          <a:lstStyle/>
          <a:p>
            <a:r>
              <a:rPr dirty="0"/>
              <a:t>How to find what's running (netstat, ss, </a:t>
            </a:r>
            <a:r>
              <a:rPr dirty="0" err="1"/>
              <a:t>services.msc</a:t>
            </a:r>
            <a:r>
              <a:rPr dirty="0"/>
              <a:t>)</a:t>
            </a:r>
          </a:p>
          <a:p>
            <a:r>
              <a:rPr dirty="0"/>
              <a:t>If you don't know what it does, research it before turning it off</a:t>
            </a:r>
          </a:p>
          <a:p>
            <a:r>
              <a:rPr dirty="0"/>
              <a:t>Remove software you don't use</a:t>
            </a:r>
          </a:p>
          <a:p>
            <a:pPr>
              <a:buClr>
                <a:srgbClr val="8AD0D6"/>
              </a:buClr>
            </a:pPr>
            <a:r>
              <a:rPr lang="en-US" dirty="0"/>
              <a:t>The controversy over AI and if it's helpful or hurtful and if it gives another attack vector</a:t>
            </a:r>
          </a:p>
        </p:txBody>
      </p:sp>
      <p:pic>
        <p:nvPicPr>
          <p:cNvPr id="4" name="Picture 3" descr="Meme-style cartoon depicts a person gesturing toward a butterfly labeled “USER DATA,” with “GOOGLE” above and “IS THIS MONEY?” below. Bright red, green, and blue captions frame a humorous commentary on Google treating user data as valuable revenue.&#10;">
            <a:extLst>
              <a:ext uri="{FF2B5EF4-FFF2-40B4-BE49-F238E27FC236}">
                <a16:creationId xmlns:a16="http://schemas.microsoft.com/office/drawing/2014/main" id="{B6B4761C-F959-B7E7-9156-52EDAE3DC342}"/>
              </a:ext>
            </a:extLst>
          </p:cNvPr>
          <p:cNvPicPr>
            <a:picLocks noChangeAspect="1"/>
          </p:cNvPicPr>
          <p:nvPr/>
        </p:nvPicPr>
        <p:blipFill>
          <a:blip r:embed="rId2"/>
          <a:stretch>
            <a:fillRect/>
          </a:stretch>
        </p:blipFill>
        <p:spPr>
          <a:xfrm>
            <a:off x="6547090" y="1554283"/>
            <a:ext cx="4762500" cy="42957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Accounts and Least Privilege</a:t>
            </a:r>
          </a:p>
        </p:txBody>
      </p:sp>
      <p:sp>
        <p:nvSpPr>
          <p:cNvPr id="3" name="Content Placeholder 2"/>
          <p:cNvSpPr>
            <a:spLocks noGrp="1"/>
          </p:cNvSpPr>
          <p:nvPr>
            <p:ph idx="1"/>
          </p:nvPr>
        </p:nvSpPr>
        <p:spPr>
          <a:xfrm>
            <a:off x="1103312" y="1991958"/>
            <a:ext cx="3236621" cy="4256441"/>
          </a:xfrm>
        </p:spPr>
        <p:txBody>
          <a:bodyPr/>
          <a:lstStyle/>
          <a:p>
            <a:r>
              <a:t>Remove or disable default and unused accounts</a:t>
            </a:r>
          </a:p>
          <a:p>
            <a:r>
              <a:t>Don't use admin accounts for daily work</a:t>
            </a:r>
          </a:p>
          <a:p>
            <a:r>
              <a:t>Give people only the access their job needs</a:t>
            </a:r>
          </a:p>
        </p:txBody>
      </p:sp>
      <p:pic>
        <p:nvPicPr>
          <p:cNvPr id="4" name="Picture 3" descr="Two-panel cybersecurity meme shows armored knight labeled “MULTI-MILLION CORPORATE CYBER SECURITY SPENDING” in upper panel. Lower panel shows knight struck by an arrow beside caption “USER WITH LOCAL ADMIN RIGHTS OPENS EMAIL ATTACHMENT,” highlighting user privileges as a security weakness.">
            <a:extLst>
              <a:ext uri="{FF2B5EF4-FFF2-40B4-BE49-F238E27FC236}">
                <a16:creationId xmlns:a16="http://schemas.microsoft.com/office/drawing/2014/main" id="{512A71B7-FB2B-E560-A561-774C0C9F9470}"/>
              </a:ext>
            </a:extLst>
          </p:cNvPr>
          <p:cNvPicPr>
            <a:picLocks noChangeAspect="1"/>
          </p:cNvPicPr>
          <p:nvPr/>
        </p:nvPicPr>
        <p:blipFill>
          <a:blip r:embed="rId2"/>
          <a:stretch>
            <a:fillRect/>
          </a:stretch>
        </p:blipFill>
        <p:spPr>
          <a:xfrm>
            <a:off x="5310636" y="1432525"/>
            <a:ext cx="3799218" cy="533004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Password and Account Policies</a:t>
            </a:r>
          </a:p>
        </p:txBody>
      </p:sp>
      <p:sp>
        <p:nvSpPr>
          <p:cNvPr id="3" name="Content Placeholder 2"/>
          <p:cNvSpPr>
            <a:spLocks noGrp="1"/>
          </p:cNvSpPr>
          <p:nvPr>
            <p:ph idx="1"/>
          </p:nvPr>
        </p:nvSpPr>
        <p:spPr>
          <a:xfrm>
            <a:off x="1103312" y="1923522"/>
            <a:ext cx="5021523" cy="4324877"/>
          </a:xfrm>
        </p:spPr>
        <p:txBody>
          <a:bodyPr vert="horz" lIns="91440" tIns="45720" rIns="91440" bIns="45720" rtlCol="0" anchor="t">
            <a:normAutofit/>
          </a:bodyPr>
          <a:lstStyle/>
          <a:p>
            <a:r>
              <a:rPr dirty="0"/>
              <a:t>Length beats complexity</a:t>
            </a:r>
          </a:p>
          <a:p>
            <a:r>
              <a:rPr dirty="0"/>
              <a:t>Lockout policies and MFA</a:t>
            </a:r>
          </a:p>
          <a:p>
            <a:r>
              <a:rPr dirty="0"/>
              <a:t>Balancing security with usability: too strict and people write passwords on sticky notes</a:t>
            </a:r>
          </a:p>
          <a:p>
            <a:pPr>
              <a:buClr>
                <a:srgbClr val="8AD0D6"/>
              </a:buClr>
            </a:pPr>
            <a:r>
              <a:rPr lang="en-US" dirty="0"/>
              <a:t>Password policies that check boxes instead of help</a:t>
            </a:r>
          </a:p>
          <a:p>
            <a:pPr lvl="1">
              <a:buClr>
                <a:srgbClr val="8AD0D6"/>
              </a:buClr>
              <a:buFont typeface="Courier New" charset="2"/>
              <a:buChar char="o"/>
            </a:pPr>
            <a:r>
              <a:rPr lang="en-US" dirty="0"/>
              <a:t>Example: Password must change every 90 days</a:t>
            </a:r>
          </a:p>
          <a:p>
            <a:pPr lvl="1">
              <a:buClr>
                <a:srgbClr val="8AD0D6"/>
              </a:buClr>
              <a:buFont typeface="Courier New" charset="2"/>
              <a:buChar char="o"/>
            </a:pPr>
            <a:r>
              <a:rPr lang="en-US" dirty="0"/>
              <a:t>This means people tend to things like Fall2026! $pring2027</a:t>
            </a:r>
          </a:p>
        </p:txBody>
      </p:sp>
      <p:pic>
        <p:nvPicPr>
          <p:cNvPr id="4" name="Picture 3" descr="Two-panel Simpsons cartoon meme showing a fortified castle labeled “Strong password.” Lower panel shows Bart and Lisa Simpson beside water, captioned “Using it for multiple sites,” highlighting password reuse and weak security practices.">
            <a:extLst>
              <a:ext uri="{FF2B5EF4-FFF2-40B4-BE49-F238E27FC236}">
                <a16:creationId xmlns:a16="http://schemas.microsoft.com/office/drawing/2014/main" id="{9AA2F7FD-0F18-51DC-45DD-B3D412FF7CA9}"/>
              </a:ext>
            </a:extLst>
          </p:cNvPr>
          <p:cNvPicPr>
            <a:picLocks noChangeAspect="1"/>
          </p:cNvPicPr>
          <p:nvPr/>
        </p:nvPicPr>
        <p:blipFill>
          <a:blip r:embed="rId2"/>
          <a:stretch>
            <a:fillRect/>
          </a:stretch>
        </p:blipFill>
        <p:spPr>
          <a:xfrm>
            <a:off x="6345806" y="1864115"/>
            <a:ext cx="4762500" cy="37623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Industry Benchmarks</a:t>
            </a:r>
          </a:p>
        </p:txBody>
      </p:sp>
      <p:sp>
        <p:nvSpPr>
          <p:cNvPr id="3" name="Content Placeholder 2"/>
          <p:cNvSpPr>
            <a:spLocks noGrp="1"/>
          </p:cNvSpPr>
          <p:nvPr>
            <p:ph idx="1"/>
          </p:nvPr>
        </p:nvSpPr>
        <p:spPr/>
        <p:txBody>
          <a:bodyPr vert="horz" lIns="91440" tIns="45720" rIns="91440" bIns="45720" rtlCol="0" anchor="t">
            <a:normAutofit lnSpcReduction="10000"/>
          </a:bodyPr>
          <a:lstStyle/>
          <a:p>
            <a:pPr>
              <a:buClr>
                <a:srgbClr val="8AD0D6"/>
              </a:buClr>
            </a:pPr>
            <a:r>
              <a:rPr lang="en-US" dirty="0">
                <a:ea typeface="+mj-lt"/>
                <a:cs typeface="+mj-lt"/>
              </a:rPr>
              <a:t>Why using a standard beats making it up yourself</a:t>
            </a:r>
            <a:endParaRPr lang="en-US">
              <a:ea typeface="+mj-lt"/>
              <a:cs typeface="+mj-lt"/>
            </a:endParaRPr>
          </a:p>
          <a:p>
            <a:pPr>
              <a:buClr>
                <a:srgbClr val="8AD0D6"/>
              </a:buClr>
            </a:pPr>
            <a:r>
              <a:rPr lang="en-US" dirty="0">
                <a:ea typeface="+mj-lt"/>
                <a:cs typeface="+mj-lt"/>
              </a:rPr>
              <a:t>A benchmark is an expert-agreed checklist of secure settings for a specific system</a:t>
            </a:r>
          </a:p>
          <a:p>
            <a:pPr lvl="1">
              <a:buClr>
                <a:srgbClr val="8AD0D6"/>
              </a:buClr>
              <a:buFont typeface="Courier New" charset="2"/>
              <a:buChar char="o"/>
            </a:pPr>
            <a:r>
              <a:rPr lang="en-US" dirty="0">
                <a:ea typeface="+mj-lt"/>
                <a:cs typeface="+mj-lt"/>
              </a:rPr>
              <a:t>Common sources: CIS Benchmarks, CIS Controls, DISA STIGs, and vendor baselines such as Microsoft's</a:t>
            </a:r>
          </a:p>
          <a:p>
            <a:pPr lvl="1">
              <a:buClr>
                <a:srgbClr val="8AD0D6"/>
              </a:buClr>
              <a:buFont typeface="Courier New" charset="2"/>
              <a:buChar char="o"/>
            </a:pPr>
            <a:r>
              <a:rPr lang="en-US" dirty="0">
                <a:ea typeface="+mj-lt"/>
                <a:cs typeface="+mj-lt"/>
              </a:rPr>
              <a:t>DISA STIGs for government work </a:t>
            </a:r>
          </a:p>
          <a:p>
            <a:pPr>
              <a:buClr>
                <a:srgbClr val="8AD0D6"/>
              </a:buClr>
            </a:pPr>
            <a:r>
              <a:rPr lang="en-US" dirty="0">
                <a:ea typeface="+mj-lt"/>
                <a:cs typeface="+mj-lt"/>
              </a:rPr>
              <a:t>Why use a standard instead of making it up yourself?</a:t>
            </a:r>
          </a:p>
          <a:p>
            <a:pPr lvl="1">
              <a:buClr>
                <a:srgbClr val="8AD0D6"/>
              </a:buClr>
              <a:buFont typeface="Courier New" charset="2"/>
              <a:buChar char="o"/>
            </a:pPr>
            <a:r>
              <a:rPr lang="en-US" dirty="0">
                <a:ea typeface="+mj-lt"/>
                <a:cs typeface="+mj-lt"/>
              </a:rPr>
              <a:t>Built and reviewed by experts across the industry</a:t>
            </a:r>
          </a:p>
          <a:p>
            <a:pPr lvl="1">
              <a:buClr>
                <a:srgbClr val="8AD0D6"/>
              </a:buClr>
              <a:buFont typeface="Courier New" charset="2"/>
              <a:buChar char="o"/>
            </a:pPr>
            <a:r>
              <a:rPr lang="en-US" dirty="0">
                <a:ea typeface="+mj-lt"/>
                <a:cs typeface="+mj-lt"/>
              </a:rPr>
              <a:t>Auditors, insurers and regulations (PCI DSS, HIPAA, CMMC) expect one</a:t>
            </a:r>
          </a:p>
          <a:p>
            <a:pPr lvl="1">
              <a:buClr>
                <a:srgbClr val="8AD0D6"/>
              </a:buClr>
              <a:buFont typeface="Courier New" charset="2"/>
              <a:buChar char="o"/>
            </a:pPr>
            <a:r>
              <a:rPr lang="en-US" dirty="0">
                <a:ea typeface="+mj-lt"/>
                <a:cs typeface="+mj-lt"/>
              </a:rPr>
              <a:t>Gives you a measurable score to track progress</a:t>
            </a:r>
          </a:p>
          <a:p>
            <a:pPr>
              <a:buClr>
                <a:srgbClr val="8AD0D6"/>
              </a:buClr>
            </a:pPr>
            <a:r>
              <a:rPr lang="en-US" dirty="0">
                <a:ea typeface="+mj-lt"/>
                <a:cs typeface="+mj-lt"/>
              </a:rPr>
              <a:t>Document exceptions when a setting breaks something you need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Hardening Tools</a:t>
            </a:r>
          </a:p>
        </p:txBody>
      </p:sp>
      <p:sp>
        <p:nvSpPr>
          <p:cNvPr id="3" name="Content Placeholder 2"/>
          <p:cNvSpPr>
            <a:spLocks noGrp="1"/>
          </p:cNvSpPr>
          <p:nvPr>
            <p:ph idx="1"/>
          </p:nvPr>
        </p:nvSpPr>
        <p:spPr>
          <a:xfrm>
            <a:off x="1103312" y="1966654"/>
            <a:ext cx="3713183" cy="4281745"/>
          </a:xfrm>
        </p:spPr>
        <p:txBody>
          <a:bodyPr vert="horz" lIns="91440" tIns="45720" rIns="91440" bIns="45720" rtlCol="0" anchor="t">
            <a:normAutofit/>
          </a:bodyPr>
          <a:lstStyle/>
          <a:p>
            <a:r>
              <a:rPr dirty="0"/>
              <a:t>CIS-CAT, Lynis, Microsoft Security Compliance Toolkit</a:t>
            </a:r>
          </a:p>
          <a:p>
            <a:r>
              <a:rPr lang="en-US" dirty="0"/>
              <a:t>Activity</a:t>
            </a:r>
            <a:r>
              <a:rPr dirty="0"/>
              <a:t>: run Lynis on a Linux system and review the results</a:t>
            </a:r>
          </a:p>
        </p:txBody>
      </p:sp>
      <p:pic>
        <p:nvPicPr>
          <p:cNvPr id="4" name="Picture 3" descr="Two-panel meme screenshot depicting Mr Bean labeled “MY PRIVACY” confronting another labeled “WINDOWS DEFENDER.” Lower panel shows several people labeled “HACKERS,” humorously representing Windows Defender failing to protect user privacy from hackers.&#10;">
            <a:extLst>
              <a:ext uri="{FF2B5EF4-FFF2-40B4-BE49-F238E27FC236}">
                <a16:creationId xmlns:a16="http://schemas.microsoft.com/office/drawing/2014/main" id="{FB92C897-9EC3-2509-D5E1-9E384B93CB5B}"/>
              </a:ext>
            </a:extLst>
          </p:cNvPr>
          <p:cNvPicPr>
            <a:picLocks noChangeAspect="1"/>
          </p:cNvPicPr>
          <p:nvPr/>
        </p:nvPicPr>
        <p:blipFill>
          <a:blip r:embed="rId2"/>
          <a:stretch>
            <a:fillRect/>
          </a:stretch>
        </p:blipFill>
        <p:spPr>
          <a:xfrm>
            <a:off x="5281882" y="1712433"/>
            <a:ext cx="4762500" cy="42957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Patch Management</a:t>
            </a:r>
          </a:p>
        </p:txBody>
      </p:sp>
      <p:sp>
        <p:nvSpPr>
          <p:cNvPr id="3" name="Content Placeholder 2"/>
          <p:cNvSpPr>
            <a:spLocks noGrp="1"/>
          </p:cNvSpPr>
          <p:nvPr>
            <p:ph idx="1"/>
          </p:nvPr>
        </p:nvSpPr>
        <p:spPr>
          <a:xfrm>
            <a:off x="1103312" y="1966654"/>
            <a:ext cx="3008692" cy="4281745"/>
          </a:xfrm>
        </p:spPr>
        <p:txBody>
          <a:bodyPr vert="horz" lIns="91440" tIns="45720" rIns="91440" bIns="45720" rtlCol="0" anchor="t">
            <a:normAutofit/>
          </a:bodyPr>
          <a:lstStyle/>
          <a:p>
            <a:r>
              <a:rPr dirty="0"/>
              <a:t>Most attacks use known, already patched vulnerabilities</a:t>
            </a:r>
          </a:p>
          <a:p>
            <a:r>
              <a:rPr dirty="0"/>
              <a:t>Test, prioritize and schedule patches</a:t>
            </a:r>
          </a:p>
          <a:p>
            <a:r>
              <a:rPr dirty="0"/>
              <a:t>Plan for systems that can't be patched</a:t>
            </a:r>
          </a:p>
          <a:p>
            <a:pPr>
              <a:buClr>
                <a:srgbClr val="8AD0D6"/>
              </a:buClr>
            </a:pPr>
            <a:r>
              <a:rPr lang="en-US" dirty="0"/>
              <a:t>Consider issues with Legacy systems</a:t>
            </a:r>
          </a:p>
        </p:txBody>
      </p:sp>
      <p:pic>
        <p:nvPicPr>
          <p:cNvPr id="4" name="Picture 3" descr="Circular process diagram showing a five-step risk-management cycle: Assess, Prioritize, Remediate, Mitigate, and Monitor. Blue arrows connect five light-blue circles in clockwise order, emphasizing continuous evaluation and improvement.&#10;&#10;">
            <a:extLst>
              <a:ext uri="{FF2B5EF4-FFF2-40B4-BE49-F238E27FC236}">
                <a16:creationId xmlns:a16="http://schemas.microsoft.com/office/drawing/2014/main" id="{CAD8D7EB-2B3E-97C4-F547-E9A3B90D3C70}"/>
              </a:ext>
            </a:extLst>
          </p:cNvPr>
          <p:cNvPicPr>
            <a:picLocks noChangeAspect="1"/>
          </p:cNvPicPr>
          <p:nvPr/>
        </p:nvPicPr>
        <p:blipFill>
          <a:blip r:embed="rId2"/>
          <a:stretch>
            <a:fillRect/>
          </a:stretch>
        </p:blipFill>
        <p:spPr>
          <a:xfrm>
            <a:off x="2496269" y="816275"/>
            <a:ext cx="9701122" cy="5757413"/>
          </a:xfrm>
          <a:prstGeom prst="rect">
            <a:avLst/>
          </a:prstGeom>
        </p:spPr>
      </p:pic>
      <p:sp>
        <p:nvSpPr>
          <p:cNvPr id="5" name="TextBox 4">
            <a:extLst>
              <a:ext uri="{FF2B5EF4-FFF2-40B4-BE49-F238E27FC236}">
                <a16:creationId xmlns:a16="http://schemas.microsoft.com/office/drawing/2014/main" id="{164284F3-ABB8-C24C-6E31-C192600125C5}"/>
              </a:ext>
            </a:extLst>
          </p:cNvPr>
          <p:cNvSpPr txBox="1"/>
          <p:nvPr/>
        </p:nvSpPr>
        <p:spPr>
          <a:xfrm>
            <a:off x="4118129" y="5807242"/>
            <a:ext cx="7368017" cy="6560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ea typeface="+mn-lt"/>
                <a:cs typeface="+mn-lt"/>
              </a:rPr>
              <a:t>https://essentialguide.docs.cisecurity.org/en/latest/bp/patching_vuln_management.html</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Configuration Baselines and Drift</a:t>
            </a:r>
          </a:p>
        </p:txBody>
      </p:sp>
      <p:sp>
        <p:nvSpPr>
          <p:cNvPr id="3" name="Content Placeholder 2"/>
          <p:cNvSpPr>
            <a:spLocks noGrp="1"/>
          </p:cNvSpPr>
          <p:nvPr>
            <p:ph idx="1"/>
          </p:nvPr>
        </p:nvSpPr>
        <p:spPr>
          <a:xfrm>
            <a:off x="1103312" y="1966654"/>
            <a:ext cx="4187636" cy="4281745"/>
          </a:xfrm>
        </p:spPr>
        <p:txBody>
          <a:bodyPr vert="horz" lIns="91440" tIns="45720" rIns="91440" bIns="45720" rtlCol="0" anchor="t">
            <a:normAutofit/>
          </a:bodyPr>
          <a:lstStyle/>
          <a:p>
            <a:r>
              <a:rPr dirty="0"/>
              <a:t>Document what "secure" looks like for each system type</a:t>
            </a:r>
          </a:p>
          <a:p>
            <a:r>
              <a:rPr dirty="0"/>
              <a:t>Systems drift over time as changes pile up</a:t>
            </a:r>
          </a:p>
          <a:p>
            <a:r>
              <a:rPr dirty="0"/>
              <a:t>Use automation to check and enforce baselines</a:t>
            </a:r>
          </a:p>
          <a:p>
            <a:pPr>
              <a:buClr>
                <a:srgbClr val="8AD0D6"/>
              </a:buClr>
            </a:pPr>
            <a:r>
              <a:rPr lang="en-US" dirty="0"/>
              <a:t>Nothing is real until it's written down, gossip is not documentation</a:t>
            </a:r>
          </a:p>
        </p:txBody>
      </p:sp>
      <p:pic>
        <p:nvPicPr>
          <p:cNvPr id="5" name="Picture 4" descr="Text meme depicting Fry from Futurama says &quot;Not sure if the unusual activity in in the logs is a hacker or just bob from accounting forgetting his password again">
            <a:extLst>
              <a:ext uri="{FF2B5EF4-FFF2-40B4-BE49-F238E27FC236}">
                <a16:creationId xmlns:a16="http://schemas.microsoft.com/office/drawing/2014/main" id="{5D24D907-5244-B04B-04D2-618E22FAE462}"/>
              </a:ext>
            </a:extLst>
          </p:cNvPr>
          <p:cNvPicPr>
            <a:picLocks noChangeAspect="1"/>
          </p:cNvPicPr>
          <p:nvPr/>
        </p:nvPicPr>
        <p:blipFill>
          <a:blip r:embed="rId2"/>
          <a:stretch>
            <a:fillRect/>
          </a:stretch>
        </p:blipFill>
        <p:spPr>
          <a:xfrm>
            <a:off x="5670071" y="1868338"/>
            <a:ext cx="4762500" cy="35814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Hardening Your Personal Devices</a:t>
            </a:r>
          </a:p>
        </p:txBody>
      </p:sp>
      <p:sp>
        <p:nvSpPr>
          <p:cNvPr id="3" name="Content Placeholder 2"/>
          <p:cNvSpPr>
            <a:spLocks noGrp="1"/>
          </p:cNvSpPr>
          <p:nvPr>
            <p:ph idx="1"/>
          </p:nvPr>
        </p:nvSpPr>
        <p:spPr>
          <a:xfrm>
            <a:off x="5632179" y="1966654"/>
            <a:ext cx="4417674" cy="4281745"/>
          </a:xfrm>
        </p:spPr>
        <p:txBody>
          <a:bodyPr vert="horz" lIns="91440" tIns="45720" rIns="91440" bIns="45720" rtlCol="0" anchor="t">
            <a:normAutofit/>
          </a:bodyPr>
          <a:lstStyle/>
          <a:p>
            <a:r>
              <a:rPr dirty="0"/>
              <a:t>Turn on automatic updates</a:t>
            </a:r>
          </a:p>
          <a:p>
            <a:r>
              <a:rPr dirty="0"/>
              <a:t>Change router default passwords and update router firmware</a:t>
            </a:r>
          </a:p>
          <a:p>
            <a:r>
              <a:rPr dirty="0"/>
              <a:t>Review app permissions on your phone</a:t>
            </a:r>
          </a:p>
          <a:p>
            <a:r>
              <a:rPr dirty="0"/>
              <a:t>Turn on device encryption and a screen lock</a:t>
            </a:r>
          </a:p>
          <a:p>
            <a:pPr>
              <a:buClr>
                <a:srgbClr val="8AD0D6"/>
              </a:buClr>
            </a:pPr>
            <a:r>
              <a:rPr lang="en-US" dirty="0"/>
              <a:t>Consider what apps you really need and get rid of the rest</a:t>
            </a:r>
          </a:p>
          <a:p>
            <a:pPr marL="0" indent="0">
              <a:buClr>
                <a:srgbClr val="8AD0D6"/>
              </a:buClr>
              <a:buNone/>
            </a:pPr>
            <a:endParaRPr lang="en-US" dirty="0"/>
          </a:p>
        </p:txBody>
      </p:sp>
      <p:pic>
        <p:nvPicPr>
          <p:cNvPr id="4" name="Picture 3" descr="Illustrated cybersecurity-awareness meme depicting a hand offering a bottle labeled “Hard to swallow pills.” Lower panel shows a hand taking pills beneath bold caption, “The majority of cybersecurity breaches are caused by human error.”&#10;&#10;">
            <a:extLst>
              <a:ext uri="{FF2B5EF4-FFF2-40B4-BE49-F238E27FC236}">
                <a16:creationId xmlns:a16="http://schemas.microsoft.com/office/drawing/2014/main" id="{CFABB260-C467-F817-B150-033057FE9012}"/>
              </a:ext>
            </a:extLst>
          </p:cNvPr>
          <p:cNvPicPr>
            <a:picLocks noChangeAspect="1"/>
          </p:cNvPicPr>
          <p:nvPr/>
        </p:nvPicPr>
        <p:blipFill>
          <a:blip r:embed="rId2"/>
          <a:stretch>
            <a:fillRect/>
          </a:stretch>
        </p:blipFill>
        <p:spPr>
          <a:xfrm>
            <a:off x="652373" y="1393884"/>
            <a:ext cx="4762500" cy="486098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Hardening Is Ongoing</a:t>
            </a:r>
          </a:p>
        </p:txBody>
      </p:sp>
      <p:sp>
        <p:nvSpPr>
          <p:cNvPr id="3" name="Content Placeholder 2"/>
          <p:cNvSpPr>
            <a:spLocks noGrp="1"/>
          </p:cNvSpPr>
          <p:nvPr>
            <p:ph idx="1"/>
          </p:nvPr>
        </p:nvSpPr>
        <p:spPr>
          <a:xfrm>
            <a:off x="1103312" y="1966654"/>
            <a:ext cx="4489560" cy="4281745"/>
          </a:xfrm>
        </p:spPr>
        <p:txBody>
          <a:bodyPr/>
          <a:lstStyle/>
          <a:p>
            <a:r>
              <a:t>New vulnerabilities and new software keep appearing</a:t>
            </a:r>
          </a:p>
          <a:p>
            <a:r>
              <a:t>Schedule regular reviews</a:t>
            </a:r>
          </a:p>
          <a:p>
            <a:r>
              <a:t>Document every change</a:t>
            </a:r>
          </a:p>
        </p:txBody>
      </p:sp>
      <p:pic>
        <p:nvPicPr>
          <p:cNvPr id="4" name="Picture 3" descr="Photographic cybersecurity meme uses damaged-building backdrop to illustrate risks from outdated certificates, improperly encrypted data, and weak passwords. Bold black-and-white labels identify three security weaknesses.&#10;">
            <a:extLst>
              <a:ext uri="{FF2B5EF4-FFF2-40B4-BE49-F238E27FC236}">
                <a16:creationId xmlns:a16="http://schemas.microsoft.com/office/drawing/2014/main" id="{3F4DFD0E-D2BD-632D-6F88-943E67B1DB02}"/>
              </a:ext>
            </a:extLst>
          </p:cNvPr>
          <p:cNvPicPr>
            <a:picLocks noChangeAspect="1"/>
          </p:cNvPicPr>
          <p:nvPr/>
        </p:nvPicPr>
        <p:blipFill>
          <a:blip r:embed="rId2"/>
          <a:stretch>
            <a:fillRect/>
          </a:stretch>
        </p:blipFill>
        <p:spPr>
          <a:xfrm>
            <a:off x="5583807" y="1712703"/>
            <a:ext cx="4762500" cy="43815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0</TotalTime>
  <Words>0</Words>
  <Application>Microsoft Office PowerPoint</Application>
  <PresentationFormat>Widescreen</PresentationFormat>
  <Paragraphs>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vt:lpstr>
      <vt:lpstr>Week 13 CIS 215</vt:lpstr>
      <vt:lpstr>What Is the Attack Surface?</vt:lpstr>
      <vt:lpstr>Out-of-the-Box Is Not Secure</vt:lpstr>
      <vt:lpstr>Disabling Unnecessary Services</vt:lpstr>
      <vt:lpstr>Accounts and Least Privilege</vt:lpstr>
      <vt:lpstr>Password and Account Policies</vt:lpstr>
      <vt:lpstr>Industry Benchmarks</vt:lpstr>
      <vt:lpstr>Hardening Tools</vt:lpstr>
      <vt:lpstr>Patch Management</vt:lpstr>
      <vt:lpstr>Configuration Baselines and Drift</vt:lpstr>
      <vt:lpstr>Hardening Your Personal Devices</vt:lpstr>
      <vt:lpstr>Hardening Is Ongoing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 CIS 153</dc:title>
  <dc:creator/>
  <cp:lastModifiedBy/>
  <cp:revision>117</cp:revision>
  <dcterms:created xsi:type="dcterms:W3CDTF">2012-07-27T01:16:44Z</dcterms:created>
  <dcterms:modified xsi:type="dcterms:W3CDTF">2026-10-06T19:59:30Z</dcterms:modified>
</cp:coreProperties>
</file>